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120.xml" ContentType="application/vnd.openxmlformats-officedocument.presentationml.slide+xml"/>
  <Override PartName="/ppt/slides/slide20.xml" ContentType="application/vnd.openxmlformats-officedocument.presentationml.slide+xml"/>
  <Override PartName="/ppt/slides/slide170.xml" ContentType="application/vnd.openxmlformats-officedocument.presentationml.slide+xml"/>
  <Override PartName="/ppt/slideLayouts/slideLayout7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4" r:id="rId6"/>
    <p:sldId id="286" r:id="rId7"/>
    <p:sldId id="257" r:id="rId8"/>
    <p:sldId id="258" r:id="rId9"/>
    <p:sldId id="259" r:id="rId10"/>
    <p:sldId id="271" r:id="rId11"/>
    <p:sldId id="275" r:id="rId12"/>
    <p:sldId id="290" r:id="rId13"/>
    <p:sldId id="260" r:id="rId14"/>
    <p:sldId id="261" r:id="rId15"/>
    <p:sldId id="272" r:id="rId16"/>
    <p:sldId id="276" r:id="rId17"/>
    <p:sldId id="270" r:id="rId18"/>
    <p:sldId id="291" r:id="rId19"/>
    <p:sldId id="285" r:id="rId20"/>
    <p:sldId id="287" r:id="rId21"/>
    <p:sldId id="288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EF337D-6CAE-4A8E-BEAA-72BCDBAF73A0}">
          <p14:sldIdLst>
            <p14:sldId id="256"/>
            <p14:sldId id="274"/>
            <p14:sldId id="286"/>
            <p14:sldId id="257"/>
          </p14:sldIdLst>
        </p14:section>
        <p14:section name="1. Prototype Overview" id="{F5D5E917-FEB8-40E0-97D4-B18C11A8571F}">
          <p14:sldIdLst>
            <p14:sldId id="258"/>
            <p14:sldId id="259"/>
            <p14:sldId id="271"/>
            <p14:sldId id="275"/>
            <p14:sldId id="290"/>
          </p14:sldIdLst>
        </p14:section>
        <p14:section name="2. Business Model Canvas (BMC)" id="{08404B49-C964-4F58-939B-920FBE9BCAF9}">
          <p14:sldIdLst>
            <p14:sldId id="260"/>
          </p14:sldIdLst>
        </p14:section>
        <p14:section name="3. Competition" id="{759998E6-A776-4897-9ABE-239F3B0A07D4}">
          <p14:sldIdLst>
            <p14:sldId id="261"/>
          </p14:sldIdLst>
        </p14:section>
        <p14:section name="4. Financials - Income &amp; Expenses" id="{19D830C1-3096-4254-B959-65DCB83CFE6E}">
          <p14:sldIdLst>
            <p14:sldId id="272"/>
            <p14:sldId id="276"/>
          </p14:sldIdLst>
        </p14:section>
        <p14:section name="5. Conclusion" id="{768887D6-433C-4F32-B541-965C7EF3F178}">
          <p14:sldIdLst>
            <p14:sldId id="270"/>
            <p14:sldId id="291"/>
            <p14:sldId id="285"/>
          </p14:sldIdLst>
        </p14:section>
        <p14:section name="6.References" id="{C629F828-2304-4A80-96B3-52F098F44F6D}">
          <p14:sldIdLst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992A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/>
  </p:normalViewPr>
  <p:slideViewPr>
    <p:cSldViewPr snapToGrid="0">
      <p:cViewPr>
        <p:scale>
          <a:sx n="75" d="100"/>
          <a:sy n="75" d="100"/>
        </p:scale>
        <p:origin x="107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D2404B-EA3C-1236-B308-B7DFEF83DF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3F39F-FD9E-2D19-DA94-478FDA5F6D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06255B8-A372-47E5-916E-B67F13BF7168}" type="datetimeFigureOut">
              <a:rPr lang="ar-EG" smtClean="0"/>
              <a:t>29/08/1446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4A7A7-F401-79A7-344A-7E16B4AB56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30175-6A7C-8E19-F381-38047FB9C4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14EAA2D-740E-4F07-9037-0B5EC46E80B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0456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CE2BE32-D764-444B-98C7-67529E2F6BA9}" type="datetimeFigureOut">
              <a:rPr lang="ar-EG" smtClean="0"/>
              <a:t>29/08/1446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89832E8-C8F3-4E29-914A-51E7AF1D440E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6147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48373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12129"/>
      </p:ext>
    </p:extLst>
  </p:cSld>
  <p:clrMapOvr>
    <a:masterClrMapping/>
  </p:clrMapOvr>
  <p:transition spd="slow">
    <p:split orient="vert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5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23662"/>
      </p:ext>
    </p:extLst>
  </p:cSld>
  <p:clrMapOvr>
    <a:masterClrMapping/>
  </p:clrMapOvr>
  <p:transition spd="slow">
    <p:split orient="vert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76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41307"/>
      </p:ext>
    </p:extLst>
  </p:cSld>
  <p:clrMapOvr>
    <a:masterClrMapping/>
  </p:clrMapOvr>
  <p:transition spd="slow">
    <p:split orient="vert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5861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87200"/>
      </p:ext>
    </p:extLst>
  </p:cSld>
  <p:clrMapOvr>
    <a:masterClrMapping/>
  </p:clrMapOvr>
  <p:transition spd="slow">
    <p:split orient="vert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8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59154"/>
      </p:ext>
    </p:extLst>
  </p:cSld>
  <p:clrMapOvr>
    <a:masterClrMapping/>
  </p:clrMapOvr>
  <p:transition spd="slow">
    <p:split orient="vert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6269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54292"/>
      </p:ext>
    </p:extLst>
  </p:cSld>
  <p:clrMapOvr>
    <a:masterClrMapping/>
  </p:clrMapOvr>
  <p:transition spd="slow">
    <p:split orient="vert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61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71723"/>
      </p:ext>
    </p:extLst>
  </p:cSld>
  <p:clrMapOvr>
    <a:masterClrMapping/>
  </p:clrMapOvr>
  <p:transition spd="slow">
    <p:split orient="vert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44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92083"/>
      </p:ext>
    </p:extLst>
  </p:cSld>
  <p:clrMapOvr>
    <a:masterClrMapping/>
  </p:clrMapOvr>
  <p:transition spd="slow">
    <p:split orient="vert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1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14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19663"/>
      </p:ext>
    </p:extLst>
  </p:cSld>
  <p:clrMapOvr>
    <a:masterClrMapping/>
  </p:clrMapOvr>
  <p:transition spd="slow">
    <p:split orient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81286"/>
      </p:ext>
    </p:extLst>
  </p:cSld>
  <p:clrMapOvr>
    <a:masterClrMapping/>
  </p:clrMapOvr>
  <p:transition spd="slow">
    <p:split orient="vert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72221"/>
      </p:ext>
    </p:extLst>
  </p:cSld>
  <p:clrMapOvr>
    <a:masterClrMapping/>
  </p:clrMapOvr>
  <p:transition spd="slow">
    <p:split orient="vert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0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7453"/>
      </p:ext>
    </p:extLst>
  </p:cSld>
  <p:clrMapOvr>
    <a:masterClrMapping/>
  </p:clrMapOvr>
  <p:transition spd="slow">
    <p:split orient="vert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02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82277"/>
      </p:ext>
    </p:extLst>
  </p:cSld>
  <p:clrMapOvr>
    <a:masterClrMapping/>
  </p:clrMapOvr>
  <p:transition spd="slow">
    <p:split orient="vert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1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96445"/>
      </p:ext>
    </p:extLst>
  </p:cSld>
  <p:clrMapOvr>
    <a:masterClrMapping/>
  </p:clrMapOvr>
  <p:transition spd="slow">
    <p:split orient="vert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3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20034"/>
      </p:ext>
    </p:extLst>
  </p:cSld>
  <p:clrMapOvr>
    <a:masterClrMapping/>
  </p:clrMapOvr>
  <p:transition spd="slow">
    <p:split orient="vert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1108"/>
      </p:ext>
    </p:extLst>
  </p:cSld>
  <p:clrMapOvr>
    <a:masterClrMapping/>
  </p:clrMapOvr>
  <p:transition spd="slow">
    <p:split orient="vert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130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F254DEB-C397-43F3-9162-F0777994209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29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ransition spd="slow">
    <p:split orient="vert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F254DEB-C397-43F3-9162-F07779942093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05CDCD2-98DC-4A39-99C7-84719391C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94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discovery/arduino-programming-matlab-simulink.html" TargetMode="External"/><Relationship Id="rId3" Type="http://schemas.openxmlformats.org/officeDocument/2006/relationships/hyperlink" Target="https://www.researchgate.net/publication/281144471_Development_of_a_Low-Cost_Experimental_Quadcopter_Testbed_Using_an_Arduino_Controller_and_Software" TargetMode="External"/><Relationship Id="rId7" Type="http://schemas.openxmlformats.org/officeDocument/2006/relationships/hyperlink" Target="https://arxiv.org/abs/2403.07639" TargetMode="External"/><Relationship Id="rId2" Type="http://schemas.openxmlformats.org/officeDocument/2006/relationships/hyperlink" Target="https://www.researchgate.net/publication/364661129_Design_and_Fabrication_of_Robot_for_Surveillance_using_Arduin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searchgate.net/publication/341874361_Smartphone_Controlled_Multipurpose_Robot_Car" TargetMode="External"/><Relationship Id="rId11" Type="http://schemas.openxmlformats.org/officeDocument/2006/relationships/hyperlink" Target="https://papers.ssrn.com/sol3/papers.cfm?abstract_id=4763020#:~:text=This%20paper%20presents%20the%20design,servo%20motor%20for%20steering%20control" TargetMode="External"/><Relationship Id="rId5" Type="http://schemas.openxmlformats.org/officeDocument/2006/relationships/hyperlink" Target="https://www.researchgate.net/publication/317277584_ROBOT_ARM_CONTROL_WITH_ARDUINO" TargetMode="External"/><Relationship Id="rId10" Type="http://schemas.openxmlformats.org/officeDocument/2006/relationships/hyperlink" Target="https://ieeexplore.ieee.org/document/8537312" TargetMode="External"/><Relationship Id="rId4" Type="http://schemas.openxmlformats.org/officeDocument/2006/relationships/hyperlink" Target="https://www.researchgate.net/publication/330702209_Remote_and_Autonomous_Controlled_Robotic_Car_based_on_Arduino_with_Real_Time_Obstacle_Detection_and_Avoidance" TargetMode="External"/><Relationship Id="rId9" Type="http://schemas.openxmlformats.org/officeDocument/2006/relationships/hyperlink" Target="https://create.arduino.cc/projecthub/embeddedlab786/pick-and-place-robotic-arm-vehicle-0589da" TargetMode="Externa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fwireless-world.com/ApplicationNotes/Line-Follower-Robot-Using-Arduino.html" TargetMode="External"/><Relationship Id="rId3" Type="http://schemas.openxmlformats.org/officeDocument/2006/relationships/hyperlink" Target="https://doi.org/10.1080/00368121.2019.1675574" TargetMode="External"/><Relationship Id="rId7" Type="http://schemas.openxmlformats.org/officeDocument/2006/relationships/hyperlink" Target="https://www.instructables.com/Obstacle-Avoiding-Robot-Arduino-1/" TargetMode="External"/><Relationship Id="rId12" Type="http://schemas.openxmlformats.org/officeDocument/2006/relationships/hyperlink" Target="https://forum.arduino.cc/t/robotic-arm-arduino-matlab/396392" TargetMode="External"/><Relationship Id="rId2" Type="http://schemas.openxmlformats.org/officeDocument/2006/relationships/hyperlink" Target="https://www.researchgate.net/profile/Sudha-Yelmareddy/publication/349303261_ISSN_2581-4451_C_IJRAD/links/6029484b92851c4ed5707706/ISSN-2581-4451-C-IJRAD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eee-conecct.org/" TargetMode="External"/><Relationship Id="rId11" Type="http://schemas.openxmlformats.org/officeDocument/2006/relationships/hyperlink" Target="https://www.instructables.com/Using-MIT-App-Inventor-to-Control-Arduino-the-Basi/" TargetMode="External"/><Relationship Id="rId5" Type="http://schemas.openxmlformats.org/officeDocument/2006/relationships/hyperlink" Target="https://dspace.lib.cranfield.ac.uk/server/api/core/bitstreams/346a57df-7ded-4919-8582-25184fda94f8/conten" TargetMode="External"/><Relationship Id="rId10" Type="http://schemas.openxmlformats.org/officeDocument/2006/relationships/hyperlink" Target="https://appinventor.mit.edu/explore/stories/my-droid-robot-controlled-app-inventor.html" TargetMode="External"/><Relationship Id="rId4" Type="http://schemas.openxmlformats.org/officeDocument/2006/relationships/hyperlink" Target="https://ijsra.net/sites/default/files/IJSRA-2024-0099.pdf" TargetMode="External"/><Relationship Id="rId9" Type="http://schemas.openxmlformats.org/officeDocument/2006/relationships/hyperlink" Target="https://howtomechatronics.com/tutorials/arduino/how-to-build-custom-android-app-for-your-arduino-project-using-mit-app-inventor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1.png"/><Relationship Id="rId18" Type="http://schemas.openxmlformats.org/officeDocument/2006/relationships/image" Target="../media/image100.png"/><Relationship Id="rId3" Type="http://schemas.openxmlformats.org/officeDocument/2006/relationships/image" Target="../media/image5.png"/><Relationship Id="rId21" Type="http://schemas.openxmlformats.org/officeDocument/2006/relationships/image" Target="../media/image110.png"/><Relationship Id="rId7" Type="http://schemas.openxmlformats.org/officeDocument/2006/relationships/image" Target="../media/image9.png"/><Relationship Id="rId12" Type="http://schemas.openxmlformats.org/officeDocument/2006/relationships/image" Target="../media/image8.png"/><Relationship Id="rId17" Type="http://schemas.openxmlformats.org/officeDocument/2006/relationships/slide" Target="slide20.xml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20" Type="http://schemas.openxmlformats.org/officeDocument/2006/relationships/slide" Target="slide1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slide" Target="slide10.xml"/><Relationship Id="rId24" Type="http://schemas.openxmlformats.org/officeDocument/2006/relationships/image" Target="../media/image120.png"/><Relationship Id="rId5" Type="http://schemas.openxmlformats.org/officeDocument/2006/relationships/image" Target="../media/image7.png"/><Relationship Id="rId15" Type="http://schemas.openxmlformats.org/officeDocument/2006/relationships/image" Target="../media/image90.png"/><Relationship Id="rId23" Type="http://schemas.openxmlformats.org/officeDocument/2006/relationships/slide" Target="slide14.xml"/><Relationship Id="rId10" Type="http://schemas.openxmlformats.org/officeDocument/2006/relationships/image" Target="../media/image10.png"/><Relationship Id="rId19" Type="http://schemas.openxmlformats.org/officeDocument/2006/relationships/image" Target="../media/image13.png"/><Relationship Id="rId4" Type="http://schemas.openxmlformats.org/officeDocument/2006/relationships/image" Target="../media/image6.svg"/><Relationship Id="rId9" Type="http://schemas.openxmlformats.org/officeDocument/2006/relationships/image" Target="../media/image70.png"/><Relationship Id="rId14" Type="http://schemas.openxmlformats.org/officeDocument/2006/relationships/slide" Target="slide120.xml"/><Relationship Id="rId2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B1197-BEDB-4D14-B24F-757AB673AD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94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14CA7D-D37C-03F5-DA47-C68CB24E4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4130" y="1049615"/>
            <a:ext cx="6283739" cy="170197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SOUL -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Robotiva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Competition </a:t>
            </a:r>
            <a:endParaRPr lang="en-US" sz="5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3FFE2-C4B8-AEBE-95A4-EB1D7ABC5EA1}"/>
              </a:ext>
            </a:extLst>
          </p:cNvPr>
          <p:cNvSpPr>
            <a:spLocks/>
          </p:cNvSpPr>
          <p:nvPr/>
        </p:nvSpPr>
        <p:spPr>
          <a:xfrm>
            <a:off x="270149" y="2070377"/>
            <a:ext cx="2862444" cy="395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20486-6D2C-4A5A-B2E8-FDB4A8042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207" y="-470291"/>
            <a:ext cx="2658456" cy="2658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D97E5E-351D-483D-8F8D-0773C1B0CA3C}"/>
              </a:ext>
            </a:extLst>
          </p:cNvPr>
          <p:cNvSpPr txBox="1"/>
          <p:nvPr/>
        </p:nvSpPr>
        <p:spPr>
          <a:xfrm>
            <a:off x="223287" y="4458376"/>
            <a:ext cx="3465431" cy="2239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all" dirty="0">
                <a:ln w="3175" cmpd="sng"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Presented</a:t>
            </a:r>
            <a:r>
              <a:rPr lang="en-US" sz="32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200" b="1" cap="all" dirty="0">
                <a:ln w="3175" cmpd="sng"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by:</a:t>
            </a:r>
            <a:endParaRPr lang="en-US" sz="2500" b="1" cap="all" dirty="0">
              <a:ln w="3175" cmpd="sng">
                <a:noFill/>
              </a:ln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ctr">
              <a:lnSpc>
                <a:spcPct val="150000"/>
              </a:lnSpc>
            </a:pPr>
            <a:r>
              <a:rPr lang="en-US" sz="2000" b="1" cap="all" dirty="0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b="1" cap="all" dirty="0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Omar Ayman Mohamed </a:t>
            </a:r>
          </a:p>
          <a:p>
            <a:pPr algn="ctr">
              <a:lnSpc>
                <a:spcPct val="150000"/>
              </a:lnSpc>
            </a:pPr>
            <a:r>
              <a:rPr lang="en-US" b="1" cap="all" dirty="0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Moataz </a:t>
            </a:r>
            <a:r>
              <a:rPr lang="en-US" b="1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RafEk</a:t>
            </a:r>
            <a:r>
              <a:rPr lang="en-US" b="1" cap="all" dirty="0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Hamdy</a:t>
            </a:r>
          </a:p>
          <a:p>
            <a:pPr algn="ctr">
              <a:lnSpc>
                <a:spcPct val="150000"/>
              </a:lnSpc>
            </a:pPr>
            <a:r>
              <a:rPr lang="en-US" b="1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Adham</a:t>
            </a:r>
            <a:r>
              <a:rPr lang="en-US" b="1" cap="all" dirty="0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Abd El-Fattah </a:t>
            </a:r>
          </a:p>
          <a:p>
            <a:pPr algn="ctr">
              <a:lnSpc>
                <a:spcPct val="150000"/>
              </a:lnSpc>
            </a:pPr>
            <a:r>
              <a:rPr lang="en-US" b="1" cap="all" dirty="0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Hazem Abd El-Fattah</a:t>
            </a:r>
          </a:p>
        </p:txBody>
      </p:sp>
    </p:spTree>
    <p:extLst>
      <p:ext uri="{BB962C8B-B14F-4D97-AF65-F5344CB8AC3E}">
        <p14:creationId xmlns:p14="http://schemas.microsoft.com/office/powerpoint/2010/main" val="2687123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0F9E14-41A5-41D9-86EF-BAA79FDAA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28407"/>
      </p:ext>
    </p:extLst>
  </p:cSld>
  <p:clrMapOvr>
    <a:masterClrMapping/>
  </p:clrMapOvr>
  <p:transition spd="slow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A17552-65A8-4B47-9A3E-33CC4F5B0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9000"/>
          </a:blip>
          <a:srcRect t="1" r="2087" b="26015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97B061-C837-9215-0CE1-1AF5F851591C}"/>
              </a:ext>
            </a:extLst>
          </p:cNvPr>
          <p:cNvSpPr txBox="1"/>
          <p:nvPr/>
        </p:nvSpPr>
        <p:spPr>
          <a:xfrm>
            <a:off x="824751" y="297938"/>
            <a:ext cx="2945325" cy="81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Competition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437AE-94B8-4DD1-ADF9-1D36BA72AB27}"/>
              </a:ext>
            </a:extLst>
          </p:cNvPr>
          <p:cNvSpPr txBox="1"/>
          <p:nvPr/>
        </p:nvSpPr>
        <p:spPr>
          <a:xfrm>
            <a:off x="824751" y="1684075"/>
            <a:ext cx="8310284" cy="4194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Competitive Analysis: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Most competitors provide single-function robots that are costly and less adaptable.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SOUL Robot:</a:t>
            </a:r>
            <a:r>
              <a:rPr lang="en-US" dirty="0"/>
              <a:t> Offers three core functionalities in one unit, reducing overall costs for users.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Advantages of SOUL Robot: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Multi-functional and cost-effective.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Modular and easy to maintain.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User-friendly with Bluetooth control.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High durability with robust materials.</a:t>
            </a:r>
          </a:p>
        </p:txBody>
      </p:sp>
    </p:spTree>
    <p:extLst>
      <p:ext uri="{BB962C8B-B14F-4D97-AF65-F5344CB8AC3E}">
        <p14:creationId xmlns:p14="http://schemas.microsoft.com/office/powerpoint/2010/main" val="1300281535"/>
      </p:ext>
    </p:extLst>
  </p:cSld>
  <p:clrMapOvr>
    <a:masterClrMapping/>
  </p:clrMapOvr>
  <p:transition spd="slow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nt a Tilta Shock Absorbing Arm (Black Arm), Best Prices | ShareGrid New  York, NY">
            <a:extLst>
              <a:ext uri="{FF2B5EF4-FFF2-40B4-BE49-F238E27FC236}">
                <a16:creationId xmlns:a16="http://schemas.microsoft.com/office/drawing/2014/main" id="{80B648BE-83AE-423F-B37E-B7887D739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" b="18663"/>
          <a:stretch/>
        </p:blipFill>
        <p:spPr bwMode="auto">
          <a:xfrm>
            <a:off x="0" y="0"/>
            <a:ext cx="12192000" cy="67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97B061-C837-9215-0CE1-1AF5F851591C}"/>
              </a:ext>
            </a:extLst>
          </p:cNvPr>
          <p:cNvSpPr txBox="1"/>
          <p:nvPr/>
        </p:nvSpPr>
        <p:spPr>
          <a:xfrm>
            <a:off x="721240" y="158951"/>
            <a:ext cx="8534400" cy="880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Financials - Income &amp; Expenses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7E329-8DC4-416C-9D58-93A94816DC4B}"/>
              </a:ext>
            </a:extLst>
          </p:cNvPr>
          <p:cNvSpPr txBox="1"/>
          <p:nvPr/>
        </p:nvSpPr>
        <p:spPr>
          <a:xfrm>
            <a:off x="721240" y="1039923"/>
            <a:ext cx="10027442" cy="5676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Sources: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Robotiva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competition funding and potential prizes.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sales of the prototype to educational and industrial sectors.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Customization services for specific client requirements.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Expenses: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EGP 2,500 (components, motors, sensors, and controllers).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EGP 500 (software development, testing).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Miscellaneous: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EGP 206 (wiring, connectors, chassis materials).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Cost: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EGP 3,206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 Optimization Strategies: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Reduced Arduino boards from two to one without compromising functionality.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Optimized battery usage, lowering overall cost and weight.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Projected Revenue: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Expected to break even with potential sales after the competition.</a:t>
            </a:r>
          </a:p>
        </p:txBody>
      </p:sp>
    </p:spTree>
    <p:extLst>
      <p:ext uri="{BB962C8B-B14F-4D97-AF65-F5344CB8AC3E}">
        <p14:creationId xmlns:p14="http://schemas.microsoft.com/office/powerpoint/2010/main" val="213922981"/>
      </p:ext>
    </p:extLst>
  </p:cSld>
  <p:clrMapOvr>
    <a:masterClrMapping/>
  </p:clrMapOvr>
  <p:transition spd="slow">
    <p:split orient="vert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cell&#10;&#10;Description automatically generated with medium confidence">
            <a:extLst>
              <a:ext uri="{FF2B5EF4-FFF2-40B4-BE49-F238E27FC236}">
                <a16:creationId xmlns:a16="http://schemas.microsoft.com/office/drawing/2014/main" id="{811D4865-55C3-472E-42D1-C6B4E0F7E6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FC1E1-7383-F91B-8D55-B726B1B18F33}"/>
              </a:ext>
            </a:extLst>
          </p:cNvPr>
          <p:cNvSpPr txBox="1"/>
          <p:nvPr/>
        </p:nvSpPr>
        <p:spPr>
          <a:xfrm>
            <a:off x="991883" y="171964"/>
            <a:ext cx="8534400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i="1" cap="all" dirty="0">
                <a:ln w="3175" cmpd="sng">
                  <a:noFill/>
                </a:ln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Somatic Nerve Fibers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584DC-77FB-B032-E87B-67C5879E4F15}"/>
              </a:ext>
            </a:extLst>
          </p:cNvPr>
          <p:cNvSpPr txBox="1"/>
          <p:nvPr/>
        </p:nvSpPr>
        <p:spPr>
          <a:xfrm>
            <a:off x="343883" y="1411137"/>
            <a:ext cx="6990291" cy="4930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Somatic nerve fibers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voluntary body movements and sensory perception 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Motor( Efferent) Fibers: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Control skeletal muscles. 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Facilitate activities like walking, grasping, and posture  adaptations. 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Sensory( Afferent) Fibers: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Transmit sensory input( touch, vibration, proprioception) to the CNS. 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Enable precise  mindfulness of body position and external  stimulants. 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These fibers  ensure smooth commerce with the external environment by relaying critical sensory and motor information.</a:t>
            </a:r>
          </a:p>
        </p:txBody>
      </p:sp>
      <p:pic>
        <p:nvPicPr>
          <p:cNvPr id="8194" name="Picture 2" descr="The somatic nervous system sends information signals to your brain and command signals from your brain to parts of your body.">
            <a:extLst>
              <a:ext uri="{FF2B5EF4-FFF2-40B4-BE49-F238E27FC236}">
                <a16:creationId xmlns:a16="http://schemas.microsoft.com/office/drawing/2014/main" id="{E3CCDA6C-B4F4-2F42-C3CF-9583F4B9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29" y="-9261"/>
            <a:ext cx="4438196" cy="6858000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5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obotics for a Quality-Driven Post-harvest Supply Chain | Current Robotics  Reports">
            <a:extLst>
              <a:ext uri="{FF2B5EF4-FFF2-40B4-BE49-F238E27FC236}">
                <a16:creationId xmlns:a16="http://schemas.microsoft.com/office/drawing/2014/main" id="{D8C9B4E7-3DAB-4985-A7A0-9EC9B7629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7"/>
          <a:stretch/>
        </p:blipFill>
        <p:spPr bwMode="auto">
          <a:xfrm rot="16200000">
            <a:off x="6294065" y="1640542"/>
            <a:ext cx="6524625" cy="35769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C0D7BB-5C9A-424A-8464-F112E504A757}"/>
              </a:ext>
            </a:extLst>
          </p:cNvPr>
          <p:cNvSpPr txBox="1"/>
          <p:nvPr/>
        </p:nvSpPr>
        <p:spPr>
          <a:xfrm>
            <a:off x="519953" y="5011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/>
              <a:t>Use Cases in Real Life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A601C-00C2-4C42-B979-6B0323D4E840}"/>
              </a:ext>
            </a:extLst>
          </p:cNvPr>
          <p:cNvSpPr txBox="1"/>
          <p:nvPr/>
        </p:nvSpPr>
        <p:spPr>
          <a:xfrm>
            <a:off x="331695" y="1219723"/>
            <a:ext cx="6750423" cy="5262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Warehouse Automation: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sz="1600" dirty="0"/>
              <a:t>ransporting items along pre-set paths with obstacle avoidance.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Agriculture: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Possible adaptations for crop monitoring, planting, and harvesting.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Manufacturing: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Assisting in assembly lines with pick-and-place operations.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Healthcare: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Moving medical supplies safely and efficiently.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Education: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Teaching robotics, programming, and automation concepts.</a:t>
            </a:r>
          </a:p>
        </p:txBody>
      </p:sp>
    </p:spTree>
    <p:extLst>
      <p:ext uri="{BB962C8B-B14F-4D97-AF65-F5344CB8AC3E}">
        <p14:creationId xmlns:p14="http://schemas.microsoft.com/office/powerpoint/2010/main" val="4086888332"/>
      </p:ext>
    </p:extLst>
  </p:cSld>
  <p:clrMapOvr>
    <a:masterClrMapping/>
  </p:clrMapOvr>
  <p:transition spd="slow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83414BB-881D-0A3A-5989-6D825DCAB5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79126"/>
            <a:ext cx="12192000" cy="66997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111624-DAE3-E662-3390-3EBAA61433C2}"/>
              </a:ext>
            </a:extLst>
          </p:cNvPr>
          <p:cNvSpPr txBox="1"/>
          <p:nvPr/>
        </p:nvSpPr>
        <p:spPr>
          <a:xfrm>
            <a:off x="587714" y="3140046"/>
            <a:ext cx="10051257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4C8DD8-86FC-4450-BD19-03C89D6CE5A4}"/>
              </a:ext>
            </a:extLst>
          </p:cNvPr>
          <p:cNvSpPr txBox="1"/>
          <p:nvPr/>
        </p:nvSpPr>
        <p:spPr>
          <a:xfrm>
            <a:off x="824752" y="1514652"/>
            <a:ext cx="9894047" cy="3727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Key Takeaways:</a:t>
            </a:r>
            <a:endParaRPr lang="en-US" sz="20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Successfully developed a multi-functional robot addressing three core challenges.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Balanced between cost, functionality, and ease of use.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Future Enhancements:</a:t>
            </a:r>
            <a:endParaRPr lang="en-US" sz="20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Integrating AI for improved obstacle detection and path planning.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Adding cloud connectivity for data logging and remote monitoring.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Improving battery efficiency for longer operational hours.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E681E-465C-6123-8EA0-7442AF00AAE9}"/>
              </a:ext>
            </a:extLst>
          </p:cNvPr>
          <p:cNvSpPr txBox="1"/>
          <p:nvPr/>
        </p:nvSpPr>
        <p:spPr>
          <a:xfrm>
            <a:off x="587714" y="108581"/>
            <a:ext cx="10051257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800" b="1" i="1" dirty="0">
                <a:solidFill>
                  <a:srgbClr val="00B0F0"/>
                </a:solidFill>
                <a:latin typeface="Söhne"/>
              </a:rPr>
              <a:t>Conclusion</a:t>
            </a:r>
            <a:endParaRPr lang="en-US" sz="4800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24803"/>
      </p:ext>
    </p:extLst>
  </p:cSld>
  <p:clrMapOvr>
    <a:masterClrMapping/>
  </p:clrMapOvr>
  <p:transition spd="slow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759B7-B4C2-ADFC-BABE-8676DFA1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F85BF7-D021-0DBE-D588-A4704315F5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79126"/>
            <a:ext cx="12192000" cy="66997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D3EE7F-06C5-49B3-00F7-12A98A11D982}"/>
              </a:ext>
            </a:extLst>
          </p:cNvPr>
          <p:cNvSpPr txBox="1"/>
          <p:nvPr/>
        </p:nvSpPr>
        <p:spPr>
          <a:xfrm>
            <a:off x="587714" y="3140046"/>
            <a:ext cx="10051257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B97813-DE9D-5214-3F48-696599F1F6AB}"/>
              </a:ext>
            </a:extLst>
          </p:cNvPr>
          <p:cNvSpPr txBox="1"/>
          <p:nvPr/>
        </p:nvSpPr>
        <p:spPr>
          <a:xfrm>
            <a:off x="587714" y="1937425"/>
            <a:ext cx="9894047" cy="3265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Omar Ayman Mohamed</a:t>
            </a:r>
            <a:r>
              <a:rPr lang="en-US" sz="2000" dirty="0"/>
              <a:t>: Responsible for circuit design and programming of the robot.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Moataz Rafik Hamdy</a:t>
            </a:r>
            <a:r>
              <a:rPr lang="en-US" sz="2000" dirty="0"/>
              <a:t>: Handled control systems and signal processing.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Adham Abd El-Fattah</a:t>
            </a:r>
            <a:r>
              <a:rPr lang="en-US" sz="2000" dirty="0"/>
              <a:t>: Managed mechanical design and automation control.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Hazem Abd El-Fattah</a:t>
            </a:r>
            <a:r>
              <a:rPr lang="en-US" sz="2000" dirty="0"/>
              <a:t>: Focused on mechanical system design, energy analysis, and sustainability.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A5B41-3150-430F-BB89-1F54656E1791}"/>
              </a:ext>
            </a:extLst>
          </p:cNvPr>
          <p:cNvSpPr txBox="1"/>
          <p:nvPr/>
        </p:nvSpPr>
        <p:spPr>
          <a:xfrm>
            <a:off x="587714" y="254742"/>
            <a:ext cx="10051257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800" b="1" i="1" dirty="0">
                <a:solidFill>
                  <a:srgbClr val="00B0F0"/>
                </a:solidFill>
                <a:latin typeface="Söhne"/>
              </a:rPr>
              <a:t>Team Roles</a:t>
            </a:r>
          </a:p>
        </p:txBody>
      </p:sp>
    </p:spTree>
    <p:extLst>
      <p:ext uri="{BB962C8B-B14F-4D97-AF65-F5344CB8AC3E}">
        <p14:creationId xmlns:p14="http://schemas.microsoft.com/office/powerpoint/2010/main" val="533338614"/>
      </p:ext>
    </p:extLst>
  </p:cSld>
  <p:clrMapOvr>
    <a:masterClrMapping/>
  </p:clrMapOvr>
  <p:transition spd="slow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E041-DE1F-4D04-AD16-E470BCF8EDF1}"/>
              </a:ext>
            </a:extLst>
          </p:cNvPr>
          <p:cNvSpPr txBox="1"/>
          <p:nvPr/>
        </p:nvSpPr>
        <p:spPr>
          <a:xfrm>
            <a:off x="896471" y="496600"/>
            <a:ext cx="2814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/>
              <a:t>Team Roles</a:t>
            </a:r>
          </a:p>
        </p:txBody>
      </p:sp>
    </p:spTree>
    <p:extLst>
      <p:ext uri="{BB962C8B-B14F-4D97-AF65-F5344CB8AC3E}">
        <p14:creationId xmlns:p14="http://schemas.microsoft.com/office/powerpoint/2010/main" val="259155469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240FF3-D001-4765-824F-F148FA942915}"/>
              </a:ext>
            </a:extLst>
          </p:cNvPr>
          <p:cNvSpPr txBox="1"/>
          <p:nvPr/>
        </p:nvSpPr>
        <p:spPr>
          <a:xfrm>
            <a:off x="699247" y="57329"/>
            <a:ext cx="2814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F9386-592B-4669-BE22-F077482216EC}"/>
              </a:ext>
            </a:extLst>
          </p:cNvPr>
          <p:cNvSpPr txBox="1"/>
          <p:nvPr/>
        </p:nvSpPr>
        <p:spPr>
          <a:xfrm>
            <a:off x="188259" y="869560"/>
            <a:ext cx="11770660" cy="5931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(PDF) design and fabrication of robot for surveillance using Arduino. (n.d.-e).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https://www.researchgate.net/publication/364661129_Design_and_Fabrication_of_Robot_for_Surveillance_using_Arduino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(PDF) development of a low-cost experimental quadcopter testbed using an Arduino controller and software. (n.d.-f).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https://www.researchgate.net/publication/281144471_Development_of_a_Low-Cost_Experimental_Quadcopter_Testbed_Using_an_Arduino_Controller_and_Software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(PDF) remote and autonomous controlled robotic car based on Arduino with real time obstacle detection and avoidance. (n.d.-g).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https://www.researchgate.net/publication/330702209_Remote_and_Autonomous_Controlled_Robotic_Car_based_on_Arduino_with_Real_Time_Obstacle_Detection_and_Avoidance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(PDF) robot arm control with Arduino. (n.d.-h).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https://www.researchgate.net/publication/317277584_ROBOT_ARM_CONTROL_WITH_ARDUINO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(PDF) smartphone controlled multipurpose robot car. (n.d.-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https://www.researchgate.net/publication/341874361_Smartphone_Controlled_Multipurpose_Robot_Car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Alvarado, D., &amp; Asif, S. (2024a, March 12). A framework for controlling multiple industrial robots using mobile applications. arXiv.org.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https://arxiv.org/abs/2403.07639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Alvarado, D., &amp; Asif, S. (2024b, March 12). A framework for controlling multiple industrial robots using mobile applications. arXiv.org.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https://arxiv.org/abs/2403.07639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 programming with MATLAB and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simulink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with MATLAB and Simulink - MATLAB &amp; Simulink. (n.d.).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https://www.mathworks.com/discovery/arduino-programming-matlab-simulink.html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 Project Hub. (n.d.).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https://create.arduino.cc/projecthub/embeddedlab786/pick-and-place-robotic-arm-vehicle-0589da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 Robotic hand: Survey paper | IEEE conference publication | IEEE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xplore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(n.d.-b).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https://ieeexplore.ieee.org/document/8537312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Bhatia, A., &amp; Panchal, P. (2024, April 18). Development of an Arduino-based smart robot car for object detection and navigation. SSRN.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https://papers.ssrn.com/sol3/papers.cfm?abstract_id=4763020#:~:text=This%20paper%20presents%20the%20design,servo%20motor%20for%20steering%20control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63127598"/>
      </p:ext>
    </p:extLst>
  </p:cSld>
  <p:clrMapOvr>
    <a:masterClrMapping/>
  </p:clrMapOvr>
  <p:transition spd="slow">
    <p:split orient="vert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network of neurons&#10;&#10;Description automatically generated">
            <a:extLst>
              <a:ext uri="{FF2B5EF4-FFF2-40B4-BE49-F238E27FC236}">
                <a16:creationId xmlns:a16="http://schemas.microsoft.com/office/drawing/2014/main" id="{B2A319CF-309A-F82B-274E-87F6F370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AC8B94-CDED-D93E-6256-30B3FB50F646}"/>
              </a:ext>
            </a:extLst>
          </p:cNvPr>
          <p:cNvSpPr txBox="1"/>
          <p:nvPr/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b="1" i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E7C0F-52ED-19B2-FB0B-17048633A804}"/>
              </a:ext>
            </a:extLst>
          </p:cNvPr>
          <p:cNvSpPr txBox="1"/>
          <p:nvPr/>
        </p:nvSpPr>
        <p:spPr>
          <a:xfrm>
            <a:off x="501232" y="1575630"/>
            <a:ext cx="7699340" cy="4752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Nerve fibers exhibit a complex structure optimized for effective signal transmission. 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000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Axon: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stretched  protuberance of a neuron that carries electrical signals.  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Encased by specialized layers for protection and  effectiveness. 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000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Myelin Sheath: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lipid and protein layers.  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Acts as an insulator, enhancing the speed of electrical impulses.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000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of Ranvier: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gaps in the myelin sheath.  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saltatory conduction, allowing impulses to jump,  adding  speed.  These  factors  inclusively support the rapid and precise functioning of the nervous system.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1D80C-814B-C4B6-E742-1991D4851F98}"/>
              </a:ext>
            </a:extLst>
          </p:cNvPr>
          <p:cNvSpPr txBox="1"/>
          <p:nvPr/>
        </p:nvSpPr>
        <p:spPr>
          <a:xfrm>
            <a:off x="991883" y="171964"/>
            <a:ext cx="8534400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i="1" cap="all" dirty="0">
                <a:ln w="3175" cmpd="sng">
                  <a:noFill/>
                </a:ln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Structural Composition of Nerve Fibers</a:t>
            </a:r>
          </a:p>
        </p:txBody>
      </p:sp>
    </p:spTree>
    <p:extLst>
      <p:ext uri="{BB962C8B-B14F-4D97-AF65-F5344CB8AC3E}">
        <p14:creationId xmlns:p14="http://schemas.microsoft.com/office/powerpoint/2010/main" val="16373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240FF3-D001-4765-824F-F148FA942915}"/>
              </a:ext>
            </a:extLst>
          </p:cNvPr>
          <p:cNvSpPr txBox="1"/>
          <p:nvPr/>
        </p:nvSpPr>
        <p:spPr>
          <a:xfrm>
            <a:off x="762000" y="280807"/>
            <a:ext cx="2814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84E13-C920-449D-8C88-945E608109A5}"/>
              </a:ext>
            </a:extLst>
          </p:cNvPr>
          <p:cNvSpPr txBox="1"/>
          <p:nvPr/>
        </p:nvSpPr>
        <p:spPr>
          <a:xfrm>
            <a:off x="295835" y="1191295"/>
            <a:ext cx="11600329" cy="5385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12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Bluetooth controlled robot using Arduino. (n.d.-c).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https://www.researchgate.net/profile/Sudha-Yelmareddy/publication/349303261_ISSN_2581-4451_C_IJRAD/links/6029484b92851c4ed5707706/ISSN-2581-4451-C-IJRAD.pdf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12"/>
              <a:tabLst>
                <a:tab pos="1202055" algn="l"/>
              </a:tabLst>
            </a:pP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Cakir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N. K., &amp;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Guven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G. (2019). Arduino-assisted robotic and coding applications in science teaching: Pulsimeter activity in compliance with the 5E learning model. Science Activities, 56(2), 42–51.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https://doi.org/10.1080/00368121.2019.1675574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12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Delivery Line Tracking Robot. (n.d.-d).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https://ijsra.net/sites/default/files/IJSRA-2024-0099.pdf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12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framework for controlling multiple industrial robots using ... (n.d.-a).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https://dspace.lib.cranfield.ac.uk/server/api/core/bitstreams/346a57df-7ded-4919-8582-25184fda94f8/conten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12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IEEE CONECCT 2025. (n.d.).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https://ieee-conecct.org/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12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KGD, N., &amp;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Instructables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(2020, July 21). Obstacle avoiding robot (Arduino).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Instructables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https://www.instructables.com/Obstacle-Avoiding-Robot-Arduino-1/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12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 follower robot using Arduino: Code, Circuit, components, working. Line Follower Robot using Arduino |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Code,Circuit,Components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(n.d.).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https://www.rfwireless-world.com/ApplicationNotes/Line-Follower-Robot-Using-Arduino.html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12"/>
              <a:tabLst>
                <a:tab pos="1202055" algn="l"/>
              </a:tabLst>
            </a:pP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Mariselvan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Alain, Raza, H., Steve, Hos,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Nedelkovski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D., Cardwell, D.,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Hjt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Plinio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Talha,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Logdonio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K., Konrad, Richard, Sharma, S., Medina, B.,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Subhasis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Pradhan, T. R., Rishi, Shah, A., … Alexandre, J. (2022, February 17). How to build custom android app for your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project using MIT app inventor. How To Mechatronics.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https://howtomechatronics.com/tutorials/arduino/how-to-build-custom-android-app-for-your-arduino-project-using-mit-app-inventor/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12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droid robot controlled by APP INVENTOR. (n.d.).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https://appinventor.mit.edu/explore/stories/my-droid-robot-controlled-app-inventor.html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12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rocketboss13, &amp;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Instructables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(2017, September 21). Using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mit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 inventor to control Arduino - the basics. </a:t>
            </a:r>
            <a:r>
              <a:rPr lang="en-US" sz="15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Instructables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https://www.instructables.com/Using-MIT-App-Inventor-to-Control-Arduino-the-Basi/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 startAt="12"/>
              <a:tabLst>
                <a:tab pos="1202055" algn="l"/>
              </a:tabLst>
            </a:pP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Witty. (2016, July 9). Robotic arm: Arduino + MATLAB. Arduino Forum. </a:t>
            </a:r>
            <a:r>
              <a:rPr lang="en-US" sz="1500" i="1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https://forum.arduino.cc/t/robotic-arm-arduino-matlab/396392</a:t>
            </a:r>
            <a:r>
              <a:rPr lang="en-US" sz="15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30800"/>
      </p:ext>
    </p:extLst>
  </p:cSld>
  <p:clrMapOvr>
    <a:masterClrMapping/>
  </p:clrMapOvr>
  <p:transition spd="slow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AAB18-E444-4C7D-99D3-407930D35CE7}"/>
              </a:ext>
            </a:extLst>
          </p:cNvPr>
          <p:cNvSpPr txBox="1"/>
          <p:nvPr/>
        </p:nvSpPr>
        <p:spPr>
          <a:xfrm>
            <a:off x="2303929" y="2105561"/>
            <a:ext cx="75817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  <a:p>
            <a:pPr algn="ctr"/>
            <a:r>
              <a:rPr lang="en-US" sz="6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for your 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A8141-7C52-45CD-AE7C-7AB778E0E606}"/>
              </a:ext>
            </a:extLst>
          </p:cNvPr>
          <p:cNvSpPr txBox="1"/>
          <p:nvPr/>
        </p:nvSpPr>
        <p:spPr>
          <a:xfrm>
            <a:off x="8364069" y="5423648"/>
            <a:ext cx="3245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Any questions?? </a:t>
            </a:r>
          </a:p>
        </p:txBody>
      </p:sp>
    </p:spTree>
    <p:extLst>
      <p:ext uri="{BB962C8B-B14F-4D97-AF65-F5344CB8AC3E}">
        <p14:creationId xmlns:p14="http://schemas.microsoft.com/office/powerpoint/2010/main" val="130612022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000">
              <a:schemeClr val="bg2">
                <a:tint val="97000"/>
                <a:hueMod val="92000"/>
                <a:satMod val="169000"/>
                <a:lumMod val="4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33085F-42C9-000B-1D0F-49BF5A9DF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564940-7A35-4877-AF6E-844B7C0AB60E}"/>
              </a:ext>
            </a:extLst>
          </p:cNvPr>
          <p:cNvSpPr txBox="1">
            <a:spLocks/>
          </p:cNvSpPr>
          <p:nvPr/>
        </p:nvSpPr>
        <p:spPr>
          <a:xfrm>
            <a:off x="693177" y="211168"/>
            <a:ext cx="3054070" cy="85675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Problem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54BAE-0FC6-4338-975C-D2CE7064E6FD}"/>
              </a:ext>
            </a:extLst>
          </p:cNvPr>
          <p:cNvSpPr txBox="1"/>
          <p:nvPr/>
        </p:nvSpPr>
        <p:spPr>
          <a:xfrm>
            <a:off x="379412" y="1703818"/>
            <a:ext cx="8122024" cy="4194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In various industries, automation faces challenges in performing multiple tasks efficiently.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Main issues identified: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In warehouses, robots need to follow lines for effective navigation.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Obstacle avoidance is crucial in dynamic environments to prevent collisions.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Pick-and-place tasks require precision for handling materials.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Current solutions: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Tend to be single-functional, requiring multiple robots for different tasks.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High costs make them less accessible to smaller industries and educational sectors.</a:t>
            </a:r>
          </a:p>
        </p:txBody>
      </p:sp>
    </p:spTree>
    <p:extLst>
      <p:ext uri="{BB962C8B-B14F-4D97-AF65-F5344CB8AC3E}">
        <p14:creationId xmlns:p14="http://schemas.microsoft.com/office/powerpoint/2010/main" val="2545697528"/>
      </p:ext>
    </p:extLst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blue glowing network&#10;&#10;Description automatically generated with medium confidence">
            <a:extLst>
              <a:ext uri="{FF2B5EF4-FFF2-40B4-BE49-F238E27FC236}">
                <a16:creationId xmlns:a16="http://schemas.microsoft.com/office/drawing/2014/main" id="{9B754B06-CBC0-4B24-8157-6E16417B86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234E7-041D-C058-F86C-7B198323DAC9}"/>
              </a:ext>
            </a:extLst>
          </p:cNvPr>
          <p:cNvSpPr txBox="1"/>
          <p:nvPr/>
        </p:nvSpPr>
        <p:spPr>
          <a:xfrm>
            <a:off x="805429" y="4928014"/>
            <a:ext cx="9078800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i="1" cap="all" dirty="0">
                <a:ln w="3175" cmpd="sng">
                  <a:noFill/>
                </a:ln>
                <a:solidFill>
                  <a:srgbClr val="00B0F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Clinical Applications of Nerve Fiber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6D7B8-0255-EC00-1FFC-2B2E7DDD4065}"/>
              </a:ext>
            </a:extLst>
          </p:cNvPr>
          <p:cNvSpPr txBox="1"/>
          <p:nvPr/>
        </p:nvSpPr>
        <p:spPr>
          <a:xfrm>
            <a:off x="438034" y="424924"/>
            <a:ext cx="7833861" cy="4301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nerve fiber bracket is critical for diagnosing and treating  colorful medical conditions</a:t>
            </a:r>
            <a:r>
              <a:rPr lang="ar-E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000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Peripheral Neuropathy: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Damage to  sensitive fibers( Aβ, C) can cause  impassiveness, chinking, or   burning pain. 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in diabetes, chemotherapy side effects, or vitamin  scarcities.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000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Sclerosis( MS):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Myelin damage in A fibers disrupts motor control, vision, and  sensitive processing. 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focuses on  decelerating progression and managing symptoms.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000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Diabetic Neuropathy: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Dragged high blood sugar damages both small( C  fibers) and large  fibers( Aβ). 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Leads to pain, loss of sensation, and poor crack  mending.</a:t>
            </a:r>
          </a:p>
        </p:txBody>
      </p:sp>
      <p:pic>
        <p:nvPicPr>
          <p:cNvPr id="8" name="Picture 7" descr="A diagram of blood vessels and blood vessels&#10;&#10;Description automatically generated">
            <a:extLst>
              <a:ext uri="{FF2B5EF4-FFF2-40B4-BE49-F238E27FC236}">
                <a16:creationId xmlns:a16="http://schemas.microsoft.com/office/drawing/2014/main" id="{FAEACC96-5254-967B-EEFF-8D64E100D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2"/>
          <a:stretch/>
        </p:blipFill>
        <p:spPr>
          <a:xfrm>
            <a:off x="7953829" y="516067"/>
            <a:ext cx="4148080" cy="3726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2660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000">
              <a:schemeClr val="bg2">
                <a:tint val="97000"/>
                <a:hueMod val="92000"/>
                <a:satMod val="169000"/>
                <a:lumMod val="4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33085F-42C9-000B-1D0F-49BF5A9DF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564940-7A35-4877-AF6E-844B7C0AB60E}"/>
              </a:ext>
            </a:extLst>
          </p:cNvPr>
          <p:cNvSpPr txBox="1">
            <a:spLocks/>
          </p:cNvSpPr>
          <p:nvPr/>
        </p:nvSpPr>
        <p:spPr>
          <a:xfrm>
            <a:off x="693177" y="211168"/>
            <a:ext cx="3054070" cy="85675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Solution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C0175-3820-42E0-9806-01E4077C7B3C}"/>
              </a:ext>
            </a:extLst>
          </p:cNvPr>
          <p:cNvSpPr txBox="1"/>
          <p:nvPr/>
        </p:nvSpPr>
        <p:spPr>
          <a:xfrm>
            <a:off x="693177" y="2089299"/>
            <a:ext cx="8065341" cy="377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Introducing the </a:t>
            </a:r>
            <a:r>
              <a:rPr lang="en-US" sz="1600" b="1" dirty="0"/>
              <a:t>SOUL Robot</a:t>
            </a:r>
            <a:r>
              <a:rPr lang="en-US" sz="1600" dirty="0"/>
              <a:t> – a versatile, cost-effective robotic solution.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Key Capabilities: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Line Following:</a:t>
            </a:r>
            <a:r>
              <a:rPr lang="en-US" sz="1600" dirty="0"/>
              <a:t> Ensures accurate and stable navigation.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Obstacle Avoidance:</a:t>
            </a:r>
            <a:r>
              <a:rPr lang="en-US" sz="1600" dirty="0"/>
              <a:t> Detects and navigates around obstacles efficiently.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Pick-and-Place Operations:</a:t>
            </a:r>
            <a:r>
              <a:rPr lang="en-US" sz="1600" dirty="0"/>
              <a:t> A six-joint robotic arm handles objects precisely.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Control System: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Operated via a Bluetooth-connected mobile application.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Allows users to switch between different modes seamlessly.</a:t>
            </a:r>
          </a:p>
        </p:txBody>
      </p:sp>
    </p:spTree>
    <p:extLst>
      <p:ext uri="{BB962C8B-B14F-4D97-AF65-F5344CB8AC3E}">
        <p14:creationId xmlns:p14="http://schemas.microsoft.com/office/powerpoint/2010/main" val="2004496652"/>
      </p:ext>
    </p:extLst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tint val="60000"/>
                <a:lumMod val="110000"/>
              </a:schemeClr>
            </a:gs>
            <a:gs pos="100000">
              <a:schemeClr val="dk1">
                <a:tint val="82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05B9F-0EE6-46C1-8D8B-F3DEABCEB0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270000" dir="21540000">
              <a:prstClr val="black"/>
            </a:inn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909107D6-0D2E-46DE-C75C-5213E9195A45}"/>
              </a:ext>
            </a:extLst>
          </p:cNvPr>
          <p:cNvGrpSpPr/>
          <p:nvPr/>
        </p:nvGrpSpPr>
        <p:grpSpPr>
          <a:xfrm>
            <a:off x="2343740" y="752760"/>
            <a:ext cx="7031286" cy="5232998"/>
            <a:chOff x="2587987" y="-90676"/>
            <a:chExt cx="7031286" cy="523299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BB056A-55D0-C5DD-6034-5FD8BDA483CC}"/>
                </a:ext>
              </a:extLst>
            </p:cNvPr>
            <p:cNvSpPr/>
            <p:nvPr/>
          </p:nvSpPr>
          <p:spPr>
            <a:xfrm>
              <a:off x="4497004" y="1163463"/>
              <a:ext cx="3269653" cy="230265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Graphic 30" descr="Processor outline">
              <a:extLst>
                <a:ext uri="{FF2B5EF4-FFF2-40B4-BE49-F238E27FC236}">
                  <a16:creationId xmlns:a16="http://schemas.microsoft.com/office/drawing/2014/main" id="{3C62D281-7D14-6B24-ADF8-B9F4BCE93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87987" y="1277943"/>
              <a:ext cx="716438" cy="716438"/>
            </a:xfrm>
            <a:prstGeom prst="rect">
              <a:avLst/>
            </a:prstGeom>
          </p:spPr>
        </p:pic>
        <p:pic>
          <p:nvPicPr>
            <p:cNvPr id="32" name="Graphic 31" descr="Processor outline">
              <a:extLst>
                <a:ext uri="{FF2B5EF4-FFF2-40B4-BE49-F238E27FC236}">
                  <a16:creationId xmlns:a16="http://schemas.microsoft.com/office/drawing/2014/main" id="{B4ADEB86-0F3F-7E29-D141-99D1B24C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1118" y="4424965"/>
              <a:ext cx="716438" cy="716438"/>
            </a:xfrm>
            <a:prstGeom prst="rect">
              <a:avLst/>
            </a:prstGeom>
          </p:spPr>
        </p:pic>
        <p:pic>
          <p:nvPicPr>
            <p:cNvPr id="33" name="Graphic 32" descr="Processor outline">
              <a:extLst>
                <a:ext uri="{FF2B5EF4-FFF2-40B4-BE49-F238E27FC236}">
                  <a16:creationId xmlns:a16="http://schemas.microsoft.com/office/drawing/2014/main" id="{80D43AAF-7022-2126-F044-22E731637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81077" y="4425884"/>
              <a:ext cx="716438" cy="716438"/>
            </a:xfrm>
            <a:prstGeom prst="rect">
              <a:avLst/>
            </a:prstGeom>
          </p:spPr>
        </p:pic>
        <p:pic>
          <p:nvPicPr>
            <p:cNvPr id="34" name="Graphic 33" descr="Processor outline">
              <a:extLst>
                <a:ext uri="{FF2B5EF4-FFF2-40B4-BE49-F238E27FC236}">
                  <a16:creationId xmlns:a16="http://schemas.microsoft.com/office/drawing/2014/main" id="{F2B9080B-D990-1ED5-8001-2BE12A879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77799" y="1252907"/>
              <a:ext cx="741474" cy="741474"/>
            </a:xfrm>
            <a:prstGeom prst="rect">
              <a:avLst/>
            </a:prstGeom>
          </p:spPr>
        </p:pic>
        <p:pic>
          <p:nvPicPr>
            <p:cNvPr id="35" name="Graphic 34" descr="Processor outline">
              <a:extLst>
                <a:ext uri="{FF2B5EF4-FFF2-40B4-BE49-F238E27FC236}">
                  <a16:creationId xmlns:a16="http://schemas.microsoft.com/office/drawing/2014/main" id="{FFD8CFA4-63F1-4F81-1C1D-DCD730CD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3611" y="-90676"/>
              <a:ext cx="724293" cy="724293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49D882-BC92-744B-D275-4FA7A870BC09}"/>
                </a:ext>
              </a:extLst>
            </p:cNvPr>
            <p:cNvSpPr/>
            <p:nvPr/>
          </p:nvSpPr>
          <p:spPr>
            <a:xfrm rot="20678147">
              <a:off x="7681077" y="4425884"/>
              <a:ext cx="716438" cy="71643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 descr="Internet outline">
              <a:extLst>
                <a:ext uri="{FF2B5EF4-FFF2-40B4-BE49-F238E27FC236}">
                  <a16:creationId xmlns:a16="http://schemas.microsoft.com/office/drawing/2014/main" id="{32CE22F7-D802-3A04-C2AC-C57582325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05245" y="1387476"/>
              <a:ext cx="1745466" cy="1745466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83A91CF-9898-85B5-DC1B-844F9B0F3B78}"/>
                </a:ext>
              </a:extLst>
            </p:cNvPr>
            <p:cNvSpPr/>
            <p:nvPr/>
          </p:nvSpPr>
          <p:spPr>
            <a:xfrm rot="1228042">
              <a:off x="2587987" y="1288338"/>
              <a:ext cx="716438" cy="71643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45FB3C-0973-5A05-DE1A-0D2B27201833}"/>
                </a:ext>
              </a:extLst>
            </p:cNvPr>
            <p:cNvSpPr/>
            <p:nvPr/>
          </p:nvSpPr>
          <p:spPr>
            <a:xfrm>
              <a:off x="5773611" y="-72417"/>
              <a:ext cx="716438" cy="71643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12B9AE7-64B5-3485-BE41-D03F4830A054}"/>
                </a:ext>
              </a:extLst>
            </p:cNvPr>
            <p:cNvSpPr/>
            <p:nvPr/>
          </p:nvSpPr>
          <p:spPr>
            <a:xfrm rot="878755">
              <a:off x="8902835" y="1253860"/>
              <a:ext cx="716438" cy="71643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7FB9208-D16F-CF0A-CB97-3B3CB74262B0}"/>
                </a:ext>
              </a:extLst>
            </p:cNvPr>
            <p:cNvSpPr/>
            <p:nvPr/>
          </p:nvSpPr>
          <p:spPr>
            <a:xfrm rot="20906794">
              <a:off x="3681118" y="4424965"/>
              <a:ext cx="716438" cy="71643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69ED23-BEB7-D402-3F14-BD946F6CE792}"/>
                </a:ext>
              </a:extLst>
            </p:cNvPr>
            <p:cNvCxnSpPr>
              <a:cxnSpLocks/>
              <a:stCxn id="5" idx="2"/>
              <a:endCxn id="39" idx="6"/>
            </p:cNvCxnSpPr>
            <p:nvPr/>
          </p:nvCxnSpPr>
          <p:spPr>
            <a:xfrm flipH="1" flipV="1">
              <a:off x="3281811" y="1771817"/>
              <a:ext cx="1215193" cy="542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0A84587-9FE2-38D8-FF7D-9D0748F7A4B4}"/>
                </a:ext>
              </a:extLst>
            </p:cNvPr>
            <p:cNvCxnSpPr>
              <a:cxnSpLocks/>
              <a:stCxn id="5" idx="2"/>
              <a:endCxn id="39" idx="6"/>
            </p:cNvCxnSpPr>
            <p:nvPr/>
          </p:nvCxnSpPr>
          <p:spPr>
            <a:xfrm flipH="1" flipV="1">
              <a:off x="3281811" y="1771817"/>
              <a:ext cx="1215193" cy="542971"/>
            </a:xfrm>
            <a:prstGeom prst="line">
              <a:avLst/>
            </a:prstGeom>
            <a:ln w="15875">
              <a:solidFill>
                <a:schemeClr val="bg1">
                  <a:alpha val="69000"/>
                </a:schemeClr>
              </a:solidFill>
              <a:prstDash val="sysDash"/>
              <a:headEnd type="oval"/>
              <a:tailEnd type="stealt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A364E00-CA02-C00E-B909-1444404B213D}"/>
                </a:ext>
              </a:extLst>
            </p:cNvPr>
            <p:cNvCxnSpPr>
              <a:cxnSpLocks/>
              <a:stCxn id="5" idx="3"/>
              <a:endCxn id="42" idx="7"/>
            </p:cNvCxnSpPr>
            <p:nvPr/>
          </p:nvCxnSpPr>
          <p:spPr>
            <a:xfrm flipH="1">
              <a:off x="4236773" y="3128898"/>
              <a:ext cx="739061" cy="1355388"/>
            </a:xfrm>
            <a:prstGeom prst="line">
              <a:avLst/>
            </a:prstGeom>
            <a:ln>
              <a:solidFill>
                <a:schemeClr val="bg1">
                  <a:alpha val="67000"/>
                </a:schemeClr>
              </a:solidFill>
              <a:prstDash val="sysDash"/>
              <a:headEnd type="oval"/>
              <a:tailEnd type="stealt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099E204-C967-B52D-9278-D6F11F28E984}"/>
                </a:ext>
              </a:extLst>
            </p:cNvPr>
            <p:cNvCxnSpPr>
              <a:cxnSpLocks/>
              <a:stCxn id="5" idx="5"/>
              <a:endCxn id="36" idx="0"/>
            </p:cNvCxnSpPr>
            <p:nvPr/>
          </p:nvCxnSpPr>
          <p:spPr>
            <a:xfrm>
              <a:off x="7287827" y="3128898"/>
              <a:ext cx="656557" cy="1309788"/>
            </a:xfrm>
            <a:prstGeom prst="line">
              <a:avLst/>
            </a:prstGeom>
            <a:ln>
              <a:solidFill>
                <a:schemeClr val="bg1">
                  <a:alpha val="67000"/>
                </a:schemeClr>
              </a:solidFill>
              <a:prstDash val="sysDash"/>
              <a:headEnd type="oval"/>
              <a:tailEnd type="stealt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1B3DC84-BC6B-52B3-85CC-D1FF28EB83CC}"/>
                </a:ext>
              </a:extLst>
            </p:cNvPr>
            <p:cNvCxnSpPr>
              <a:cxnSpLocks/>
              <a:stCxn id="5" idx="6"/>
              <a:endCxn id="41" idx="3"/>
            </p:cNvCxnSpPr>
            <p:nvPr/>
          </p:nvCxnSpPr>
          <p:spPr>
            <a:xfrm flipV="1">
              <a:off x="7766657" y="1793102"/>
              <a:ext cx="1185283" cy="521686"/>
            </a:xfrm>
            <a:prstGeom prst="line">
              <a:avLst/>
            </a:prstGeom>
            <a:ln>
              <a:solidFill>
                <a:schemeClr val="bg1">
                  <a:alpha val="67000"/>
                </a:schemeClr>
              </a:solidFill>
              <a:prstDash val="sysDash"/>
              <a:headEnd type="oval"/>
              <a:tailEnd type="stealt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AE2C4E-FB86-2AF0-D3A2-114EEB508BCE}"/>
                </a:ext>
              </a:extLst>
            </p:cNvPr>
            <p:cNvCxnSpPr>
              <a:cxnSpLocks/>
              <a:stCxn id="5" idx="0"/>
              <a:endCxn id="40" idx="4"/>
            </p:cNvCxnSpPr>
            <p:nvPr/>
          </p:nvCxnSpPr>
          <p:spPr>
            <a:xfrm flipH="1" flipV="1">
              <a:off x="6131830" y="644021"/>
              <a:ext cx="1" cy="519442"/>
            </a:xfrm>
            <a:prstGeom prst="line">
              <a:avLst/>
            </a:prstGeom>
            <a:ln>
              <a:solidFill>
                <a:schemeClr val="bg1">
                  <a:alpha val="67000"/>
                </a:schemeClr>
              </a:solidFill>
              <a:prstDash val="sysDash"/>
              <a:headEnd type="oval"/>
              <a:tailEnd type="stealt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6EA0AF50-5782-6362-A988-0C8AC5235FA8}"/>
              </a:ext>
            </a:extLst>
          </p:cNvPr>
          <p:cNvSpPr/>
          <p:nvPr/>
        </p:nvSpPr>
        <p:spPr>
          <a:xfrm>
            <a:off x="5529364" y="768825"/>
            <a:ext cx="716438" cy="716438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5567C90-3EC9-0125-31CF-7F8F6676032C}"/>
              </a:ext>
            </a:extLst>
          </p:cNvPr>
          <p:cNvSpPr/>
          <p:nvPr/>
        </p:nvSpPr>
        <p:spPr>
          <a:xfrm>
            <a:off x="2343740" y="2131774"/>
            <a:ext cx="716438" cy="716438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9011341-9D13-2EDE-C338-710B967349B5}"/>
              </a:ext>
            </a:extLst>
          </p:cNvPr>
          <p:cNvSpPr/>
          <p:nvPr/>
        </p:nvSpPr>
        <p:spPr>
          <a:xfrm>
            <a:off x="3436871" y="5268401"/>
            <a:ext cx="716438" cy="716438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7371406-1E84-8B21-8874-A4E9DCDAA9F8}"/>
              </a:ext>
            </a:extLst>
          </p:cNvPr>
          <p:cNvSpPr/>
          <p:nvPr/>
        </p:nvSpPr>
        <p:spPr>
          <a:xfrm>
            <a:off x="7441426" y="5268946"/>
            <a:ext cx="716438" cy="716438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AAA5E35-1A76-2822-1F39-2416B1F79E76}"/>
              </a:ext>
            </a:extLst>
          </p:cNvPr>
          <p:cNvSpPr/>
          <p:nvPr/>
        </p:nvSpPr>
        <p:spPr>
          <a:xfrm>
            <a:off x="8658588" y="2108861"/>
            <a:ext cx="716438" cy="716438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06D0BB20-CFF7-A1B9-A5DC-3349BBCB60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7658968"/>
                  </p:ext>
                </p:extLst>
              </p:nvPr>
            </p:nvGraphicFramePr>
            <p:xfrm>
              <a:off x="3619439" y="5459655"/>
              <a:ext cx="351301" cy="333930"/>
            </p:xfrm>
            <a:graphic>
              <a:graphicData uri="http://schemas.microsoft.com/office/powerpoint/2016/sectionzoom">
                <psez:sectionZm>
                  <psez:sectionZmObj sectionId="{F5D5E917-FEB8-40E0-97D4-B18C11A8571F}">
                    <psez:zmPr id="{47AE6D96-6EE8-4A06-9E2F-998ADFC7CB73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1301" cy="33393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6D0BB20-CFF7-A1B9-A5DC-3349BBCB60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19439" y="5459655"/>
                <a:ext cx="351301" cy="333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71D10890-0C06-6F17-7C74-13101280AA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6771917"/>
                  </p:ext>
                </p:extLst>
              </p:nvPr>
            </p:nvGraphicFramePr>
            <p:xfrm>
              <a:off x="7637350" y="5466005"/>
              <a:ext cx="321747" cy="322914"/>
            </p:xfrm>
            <a:graphic>
              <a:graphicData uri="http://schemas.microsoft.com/office/powerpoint/2016/sectionzoom">
                <psez:sectionZm>
                  <psez:sectionZmObj sectionId="{08404B49-C964-4F58-939B-920FBE9BCAF9}">
                    <psez:zmPr id="{4DCF96C0-5BCE-4678-AD4E-65E14B69CDF4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1747" cy="3229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1D10890-0C06-6F17-7C74-13101280A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7350" y="5466005"/>
                <a:ext cx="321747" cy="322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E4EEB8DA-D3D6-B386-4575-EFA3A64B08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8759868"/>
                  </p:ext>
                </p:extLst>
              </p:nvPr>
            </p:nvGraphicFramePr>
            <p:xfrm>
              <a:off x="8866463" y="2315130"/>
              <a:ext cx="275649" cy="280769"/>
            </p:xfrm>
            <a:graphic>
              <a:graphicData uri="http://schemas.microsoft.com/office/powerpoint/2016/sectionzoom">
                <psez:sectionZm>
                  <psez:sectionZmObj sectionId="{759998E6-A776-4897-9ABE-239F3B0A07D4}">
                    <psez:zmPr id="{777B9978-5116-4189-8C67-7BE6DB7496A3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49" cy="28076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E4EEB8DA-D3D6-B386-4575-EFA3A64B08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66463" y="2315130"/>
                <a:ext cx="275649" cy="280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81A9B02D-EA50-27F3-2B7C-9B1F043A17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7305490"/>
                  </p:ext>
                </p:extLst>
              </p:nvPr>
            </p:nvGraphicFramePr>
            <p:xfrm>
              <a:off x="2528887" y="2315130"/>
              <a:ext cx="347663" cy="328334"/>
            </p:xfrm>
            <a:graphic>
              <a:graphicData uri="http://schemas.microsoft.com/office/powerpoint/2016/sectionzoom">
                <psez:sectionZm>
                  <psez:sectionZmObj sectionId="{768887D6-433C-4F32-B541-965C7EF3F178}">
                    <psez:zmPr id="{A6C66F98-BFB7-42BC-A04E-F6E7C38AD180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7663" cy="32833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81A9B02D-EA50-27F3-2B7C-9B1F043A17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28887" y="2315130"/>
                <a:ext cx="347663" cy="328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FF07893F-BE98-EF33-E53F-11A561FC44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6239226"/>
                  </p:ext>
                </p:extLst>
              </p:nvPr>
            </p:nvGraphicFramePr>
            <p:xfrm>
              <a:off x="5719886" y="948562"/>
              <a:ext cx="335394" cy="333930"/>
            </p:xfrm>
            <a:graphic>
              <a:graphicData uri="http://schemas.microsoft.com/office/powerpoint/2016/sectionzoom">
                <psez:sectionZm>
                  <psez:sectionZmObj sectionId="{19D830C1-3096-4254-B959-65DCB83CFE6E}">
                    <psez:zmPr id="{D306F4A7-F29D-44CF-A9F2-4980C7507F47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5394" cy="33393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FF07893F-BE98-EF33-E53F-11A561FC44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19886" y="948562"/>
                <a:ext cx="335394" cy="333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5112F854-DD56-45E9-72CB-89FF0D789A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411140"/>
                  </p:ext>
                </p:extLst>
              </p:nvPr>
            </p:nvGraphicFramePr>
            <p:xfrm>
              <a:off x="5447818" y="2741778"/>
              <a:ext cx="973317" cy="578412"/>
            </p:xfrm>
            <a:graphic>
              <a:graphicData uri="http://schemas.microsoft.com/office/powerpoint/2016/sectionzoom">
                <psez:sectionZm>
                  <psez:sectionZmObj sectionId="{C629F828-2304-4A80-96B3-52F098F44F6D}">
                    <psez:zmPr id="{4627A21D-9497-4EBD-A0B3-342546C00C62}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73317" cy="578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5112F854-DD56-45E9-72CB-89FF0D789A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47818" y="2741778"/>
                <a:ext cx="973317" cy="5784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32A9611-F96C-5AFB-AB37-E6966EEA7B92}"/>
              </a:ext>
            </a:extLst>
          </p:cNvPr>
          <p:cNvSpPr txBox="1"/>
          <p:nvPr/>
        </p:nvSpPr>
        <p:spPr>
          <a:xfrm>
            <a:off x="2528887" y="6049326"/>
            <a:ext cx="225257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1. Prototype Overview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DECD5-A0ED-22C6-2087-1D27637D2BC0}"/>
              </a:ext>
            </a:extLst>
          </p:cNvPr>
          <p:cNvSpPr txBox="1"/>
          <p:nvPr/>
        </p:nvSpPr>
        <p:spPr>
          <a:xfrm>
            <a:off x="7614705" y="2938836"/>
            <a:ext cx="310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en-US" sz="1800" b="1" dirty="0">
                <a:solidFill>
                  <a:schemeClr val="bg1"/>
                </a:solidFill>
              </a:rPr>
              <a:t>Competition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6116E3-4E1A-FC8B-5411-C24C7E36AD33}"/>
              </a:ext>
            </a:extLst>
          </p:cNvPr>
          <p:cNvSpPr txBox="1"/>
          <p:nvPr/>
        </p:nvSpPr>
        <p:spPr>
          <a:xfrm>
            <a:off x="1337480" y="2938836"/>
            <a:ext cx="271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5. Conclusion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74A787-2D31-5339-CDAB-19D4AB168E4D}"/>
              </a:ext>
            </a:extLst>
          </p:cNvPr>
          <p:cNvSpPr txBox="1"/>
          <p:nvPr/>
        </p:nvSpPr>
        <p:spPr>
          <a:xfrm>
            <a:off x="6405365" y="6067269"/>
            <a:ext cx="3107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2. Business Model Canvas (BMC)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3459C-FBC4-AFF3-BBA0-09EE11541449}"/>
              </a:ext>
            </a:extLst>
          </p:cNvPr>
          <p:cNvSpPr txBox="1"/>
          <p:nvPr/>
        </p:nvSpPr>
        <p:spPr>
          <a:xfrm>
            <a:off x="4153309" y="301151"/>
            <a:ext cx="400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 Financials - Income &amp; Expenses</a:t>
            </a:r>
          </a:p>
        </p:txBody>
      </p:sp>
    </p:spTree>
    <p:extLst>
      <p:ext uri="{BB962C8B-B14F-4D97-AF65-F5344CB8AC3E}">
        <p14:creationId xmlns:p14="http://schemas.microsoft.com/office/powerpoint/2010/main" val="429160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F555A-868B-0A6D-0C95-F113B47DE87B}"/>
              </a:ext>
            </a:extLst>
          </p:cNvPr>
          <p:cNvSpPr txBox="1"/>
          <p:nvPr/>
        </p:nvSpPr>
        <p:spPr>
          <a:xfrm>
            <a:off x="636043" y="305132"/>
            <a:ext cx="5278981" cy="89085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u="sng" dirty="0"/>
              <a:t>Prototype Overview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4B2DD1-FA66-4F9C-9C35-7B7ED9D93580}"/>
              </a:ext>
            </a:extLst>
          </p:cNvPr>
          <p:cNvSpPr txBox="1"/>
          <p:nvPr/>
        </p:nvSpPr>
        <p:spPr>
          <a:xfrm>
            <a:off x="636043" y="1318022"/>
            <a:ext cx="7728028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SOUL Robot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designed to meet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Robotiva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competition's three primary challenges.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Following: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Utilizes a 5-channel IR sensor array for accurate tracking.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Obstacle Avoidance: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 an ultrasonic sensor mounted on a servo for 180° scanning.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Pick-and-Place Arm: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6-DOF robotic arm capable of lifting and placing objects.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 &amp; Operation: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Managed through an Arduino board and Bluetooth communication.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Software-based switch mode enables selecting the desired functionality.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28763"/>
      </p:ext>
    </p:extLst>
  </p:cSld>
  <p:clrMapOvr>
    <a:masterClrMapping/>
  </p:clrMapOvr>
  <p:transition spd="slow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4711B52-BC3A-4E9F-A02F-6A7731F8E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075324-9AC5-4961-A857-A8BFEA2CFFD8}"/>
              </a:ext>
            </a:extLst>
          </p:cNvPr>
          <p:cNvSpPr txBox="1"/>
          <p:nvPr/>
        </p:nvSpPr>
        <p:spPr>
          <a:xfrm>
            <a:off x="7786386" y="2406520"/>
            <a:ext cx="4149144" cy="2044960"/>
          </a:xfrm>
          <a:prstGeom prst="rect">
            <a:avLst/>
          </a:prstGeo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1" u="sng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Prototype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F893F-5009-4F8B-9F64-4CEA5A710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5" r="10943" b="2"/>
          <a:stretch/>
        </p:blipFill>
        <p:spPr>
          <a:xfrm>
            <a:off x="272352" y="10"/>
            <a:ext cx="3767328" cy="2624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DF1C2-2BBE-4C42-8D65-B04FFBFBA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" r="-3" b="-3"/>
          <a:stretch/>
        </p:blipFill>
        <p:spPr>
          <a:xfrm>
            <a:off x="4132040" y="10"/>
            <a:ext cx="3767328" cy="2624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25E556-4702-46CF-864D-7BF467B8A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4" r="2" b="15401"/>
          <a:stretch/>
        </p:blipFill>
        <p:spPr>
          <a:xfrm>
            <a:off x="-129314" y="2243556"/>
            <a:ext cx="7751590" cy="44158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07219522"/>
      </p:ext>
    </p:extLst>
  </p:cSld>
  <p:clrMapOvr>
    <a:masterClrMapping/>
  </p:clrMapOvr>
  <p:transition spd="slow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5257B20-9540-4159-A2D1-224DAFB74549}"/>
              </a:ext>
            </a:extLst>
          </p:cNvPr>
          <p:cNvSpPr txBox="1"/>
          <p:nvPr/>
        </p:nvSpPr>
        <p:spPr>
          <a:xfrm>
            <a:off x="636043" y="305132"/>
            <a:ext cx="5278981" cy="89085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u="sng" dirty="0"/>
              <a:t>Prototype Architecture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4000" b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D9767B-86E7-49B9-95B3-2CFB7DE459F3}"/>
              </a:ext>
            </a:extLst>
          </p:cNvPr>
          <p:cNvSpPr txBox="1"/>
          <p:nvPr/>
        </p:nvSpPr>
        <p:spPr>
          <a:xfrm>
            <a:off x="742388" y="1195985"/>
            <a:ext cx="10345271" cy="5086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Sources: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 Source (12V):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Powers the L298N motor driver, four DC motors for mobility, and the Arduino.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Secondary Source (8V):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Dedicated to powering the six-servo robotic arm, ensuring stable performance.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 Components: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Arduino Uno: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Acts as the central control unit, processing sensor data and controlling actuators.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HC-05 Bluetooth Module: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Facilitates wireless communication with the mobile application.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L298N Motor Driver: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Handles the operation of four DC motors for smooth movement.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 Sensor Array: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Five sensors detect line paths for navigation.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Ultrasonic Sensor (with Servo):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Provides obstacle detection through environmental scanning.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6-DOF Robotic Arm: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Performs pick-and-place operations with precision.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Modular Design: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Software-based mode switching ensures efficient use of hardware components.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 scalability for future upgrades or added functionalities.</a:t>
            </a:r>
          </a:p>
        </p:txBody>
      </p:sp>
    </p:spTree>
    <p:extLst>
      <p:ext uri="{BB962C8B-B14F-4D97-AF65-F5344CB8AC3E}">
        <p14:creationId xmlns:p14="http://schemas.microsoft.com/office/powerpoint/2010/main" val="2984837218"/>
      </p:ext>
    </p:extLst>
  </p:cSld>
  <p:clrMapOvr>
    <a:masterClrMapping/>
  </p:clrMapOvr>
  <p:transition spd="slow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5-02-25 at 20.59.35_da74746a">
            <a:hlinkClick r:id="" action="ppaction://media"/>
            <a:extLst>
              <a:ext uri="{FF2B5EF4-FFF2-40B4-BE49-F238E27FC236}">
                <a16:creationId xmlns:a16="http://schemas.microsoft.com/office/drawing/2014/main" id="{1FCD1123-35A0-4AC6-9FE2-C17E12EED5E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14.3333"/>
                </p14:media>
              </p:ext>
            </p:extLst>
          </p:nvPr>
        </p:nvPicPr>
        <p:blipFill>
          <a:blip r:embed="rId4">
            <a:lum bright="-1000" contrast="18000"/>
          </a:blip>
          <a:stretch>
            <a:fillRect/>
          </a:stretch>
        </p:blipFill>
        <p:spPr>
          <a:xfrm>
            <a:off x="76200" y="0"/>
            <a:ext cx="12115800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2159010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BCC4B75E-D758-CCEB-D5EF-D756174EB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680"/>
            <a:ext cx="12192000" cy="5608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D24FD-3586-9DF6-0FEC-59E9BCF227B3}"/>
              </a:ext>
            </a:extLst>
          </p:cNvPr>
          <p:cNvSpPr txBox="1"/>
          <p:nvPr/>
        </p:nvSpPr>
        <p:spPr>
          <a:xfrm>
            <a:off x="3027680" y="172720"/>
            <a:ext cx="6136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Black" panose="020B0A04020102020204" pitchFamily="34" charset="0"/>
              </a:rPr>
              <a:t>MOBILE APPLICATION AND CONNECTIONS</a:t>
            </a:r>
          </a:p>
        </p:txBody>
      </p:sp>
    </p:spTree>
    <p:extLst>
      <p:ext uri="{BB962C8B-B14F-4D97-AF65-F5344CB8AC3E}">
        <p14:creationId xmlns:p14="http://schemas.microsoft.com/office/powerpoint/2010/main" val="46963146"/>
      </p:ext>
    </p:extLst>
  </p:cSld>
  <p:clrMapOvr>
    <a:masterClrMapping/>
  </p:clrMapOvr>
  <p:transition spd="slow">
    <p:split orient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10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41603d8-8613-4b7b-a0d4-c44c11642b6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DAAEA67E04D54094CF6B0C376EBF65" ma:contentTypeVersion="15" ma:contentTypeDescription="Create a new document." ma:contentTypeScope="" ma:versionID="cbeae06e87dd16a05fcddeddde07d2d4">
  <xsd:schema xmlns:xsd="http://www.w3.org/2001/XMLSchema" xmlns:xs="http://www.w3.org/2001/XMLSchema" xmlns:p="http://schemas.microsoft.com/office/2006/metadata/properties" xmlns:ns3="141603d8-8613-4b7b-a0d4-c44c11642b6f" xmlns:ns4="45ca3a15-b1fd-4ba6-9c1f-6cf68301006c" targetNamespace="http://schemas.microsoft.com/office/2006/metadata/properties" ma:root="true" ma:fieldsID="b5c2e399725307b4c740bc7a9d84b50c" ns3:_="" ns4:_="">
    <xsd:import namespace="141603d8-8613-4b7b-a0d4-c44c11642b6f"/>
    <xsd:import namespace="45ca3a15-b1fd-4ba6-9c1f-6cf6830100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1603d8-8613-4b7b-a0d4-c44c11642b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ca3a15-b1fd-4ba6-9c1f-6cf68301006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5BB9D5-F994-4F9E-ABA7-6B1F14B84D81}">
  <ds:schemaRefs>
    <ds:schemaRef ds:uri="141603d8-8613-4b7b-a0d4-c44c11642b6f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5ca3a15-b1fd-4ba6-9c1f-6cf68301006c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D3CEEF6-CAE6-4BD0-AAD8-C14A50DF69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DAC376-04C7-44C9-84FC-1229E9C2F1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1603d8-8613-4b7b-a0d4-c44c11642b6f"/>
    <ds:schemaRef ds:uri="45ca3a15-b1fd-4ba6-9c1f-6cf6830100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3776</TotalTime>
  <Words>1710</Words>
  <Application>Microsoft Office PowerPoint</Application>
  <PresentationFormat>Widescreen</PresentationFormat>
  <Paragraphs>129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ADLaM Display</vt:lpstr>
      <vt:lpstr>Aptos</vt:lpstr>
      <vt:lpstr>Arial</vt:lpstr>
      <vt:lpstr>Arial Black</vt:lpstr>
      <vt:lpstr>Calibri</vt:lpstr>
      <vt:lpstr>Calibri Light</vt:lpstr>
      <vt:lpstr>Century Gothic</vt:lpstr>
      <vt:lpstr>Söhne</vt:lpstr>
      <vt:lpstr>Wingdings</vt:lpstr>
      <vt:lpstr>Mesh</vt:lpstr>
      <vt:lpstr>SOUL - Robotiva Competition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Fundamental</dc:title>
  <dc:creator>SOUL</dc:creator>
  <cp:lastModifiedBy>20812022200796</cp:lastModifiedBy>
  <cp:revision>35</cp:revision>
  <dcterms:created xsi:type="dcterms:W3CDTF">2023-12-07T07:34:31Z</dcterms:created>
  <dcterms:modified xsi:type="dcterms:W3CDTF">2025-02-27T03:54:42Z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0x0101004EDAAEA67E04D54094CF6B0C376EBF65</vt:lpwstr>
  </property>
</Properties>
</file>